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90" r:id="rId3"/>
    <p:sldId id="357" r:id="rId4"/>
    <p:sldId id="358" r:id="rId5"/>
    <p:sldId id="291" r:id="rId6"/>
    <p:sldId id="292" r:id="rId7"/>
    <p:sldId id="293" r:id="rId8"/>
    <p:sldId id="294" r:id="rId9"/>
    <p:sldId id="295" r:id="rId10"/>
    <p:sldId id="297" r:id="rId11"/>
    <p:sldId id="296" r:id="rId12"/>
    <p:sldId id="298" r:id="rId13"/>
    <p:sldId id="299" r:id="rId14"/>
    <p:sldId id="300" r:id="rId15"/>
    <p:sldId id="301" r:id="rId16"/>
    <p:sldId id="302" r:id="rId17"/>
    <p:sldId id="303" r:id="rId18"/>
    <p:sldId id="353" r:id="rId19"/>
    <p:sldId id="354" r:id="rId20"/>
    <p:sldId id="355" r:id="rId21"/>
    <p:sldId id="356" r:id="rId22"/>
    <p:sldId id="304" r:id="rId23"/>
    <p:sldId id="305" r:id="rId24"/>
    <p:sldId id="306" r:id="rId25"/>
    <p:sldId id="308" r:id="rId26"/>
    <p:sldId id="309" r:id="rId27"/>
    <p:sldId id="310" r:id="rId28"/>
    <p:sldId id="311" r:id="rId29"/>
    <p:sldId id="312" r:id="rId30"/>
    <p:sldId id="314" r:id="rId31"/>
    <p:sldId id="313" r:id="rId32"/>
    <p:sldId id="307" r:id="rId33"/>
    <p:sldId id="351" r:id="rId34"/>
    <p:sldId id="352"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28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3" autoAdjust="0"/>
    <p:restoredTop sz="96387" autoAdjust="0"/>
  </p:normalViewPr>
  <p:slideViewPr>
    <p:cSldViewPr snapToGrid="0">
      <p:cViewPr>
        <p:scale>
          <a:sx n="75" d="100"/>
          <a:sy n="75" d="100"/>
        </p:scale>
        <p:origin x="2106"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F189D-AE99-4707-91B3-812F84E7AEA4}"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2BB1D-E76B-4B74-B76A-C892A5465D18}" type="slidenum">
              <a:rPr lang="zh-CN" altLang="en-US" smtClean="0"/>
              <a:t>‹#›</a:t>
            </a:fld>
            <a:endParaRPr lang="zh-CN" altLang="en-US"/>
          </a:p>
        </p:txBody>
      </p:sp>
    </p:spTree>
    <p:extLst>
      <p:ext uri="{BB962C8B-B14F-4D97-AF65-F5344CB8AC3E}">
        <p14:creationId xmlns:p14="http://schemas.microsoft.com/office/powerpoint/2010/main" val="16121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43372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2704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21778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90028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39869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56494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42381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2995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11894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1589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00125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0"/>
            <a:ext cx="10515600" cy="96665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27698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3C885-33C2-434E-9E9F-E31210960F12}" type="datetimeFigureOut">
              <a:rPr lang="zh-CN" altLang="en-US" smtClean="0"/>
              <a:t>2021/12/21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5371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imperva.com/learn/performance/what-is-cdn-how-it-works/"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imperva.com/learn/performance/what-is-cdn-how-it-works/" TargetMode="Externa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hyperlink" Target="https://www.imperva.com/learn/performance/browser-cach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3255" y="1122363"/>
            <a:ext cx="9962707" cy="2387600"/>
          </a:xfrm>
        </p:spPr>
        <p:txBody>
          <a:bodyPr>
            <a:normAutofit fontScale="90000"/>
          </a:bodyPr>
          <a:lstStyle/>
          <a:p>
            <a:r>
              <a:rPr lang="en-US" altLang="zh-CN" smtClean="0"/>
              <a:t>CDN</a:t>
            </a:r>
            <a:br>
              <a:rPr lang="en-US" altLang="zh-CN" smtClean="0"/>
            </a:br>
            <a:r>
              <a:rPr lang="en-US" altLang="zh-CN" smtClean="0"/>
              <a:t>Content Delivery Network</a:t>
            </a:r>
            <a:r>
              <a:rPr lang="en-US" altLang="zh-CN" smtClean="0"/>
              <a:t/>
            </a:r>
            <a:br>
              <a:rPr lang="en-US" altLang="zh-CN" smtClean="0"/>
            </a:br>
            <a:r>
              <a:rPr lang="zh-CN" altLang="en-US" smtClean="0"/>
              <a:t>内容分发网络</a:t>
            </a:r>
            <a:endParaRPr lang="zh-CN" altLang="en-US"/>
          </a:p>
        </p:txBody>
      </p:sp>
      <p:sp>
        <p:nvSpPr>
          <p:cNvPr id="3" name="副标题 2"/>
          <p:cNvSpPr>
            <a:spLocks noGrp="1"/>
          </p:cNvSpPr>
          <p:nvPr>
            <p:ph type="subTitle" idx="1"/>
          </p:nvPr>
        </p:nvSpPr>
        <p:spPr/>
        <p:txBody>
          <a:bodyPr/>
          <a:lstStyle/>
          <a:p>
            <a:r>
              <a:rPr lang="zh-CN" altLang="en-US" dirty="0" smtClean="0"/>
              <a:t>网络</a:t>
            </a:r>
            <a:r>
              <a:rPr lang="zh-CN" altLang="en-US" smtClean="0"/>
              <a:t>存储技术</a:t>
            </a:r>
            <a:endParaRPr lang="en-US" altLang="zh-CN" dirty="0" smtClean="0"/>
          </a:p>
        </p:txBody>
      </p:sp>
    </p:spTree>
    <p:extLst>
      <p:ext uri="{BB962C8B-B14F-4D97-AF65-F5344CB8AC3E}">
        <p14:creationId xmlns:p14="http://schemas.microsoft.com/office/powerpoint/2010/main" val="2084972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CDN Architecture</a:t>
            </a:r>
            <a:endParaRPr lang="zh-CN" altLang="en-US"/>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3507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200900" y="1"/>
            <a:ext cx="4991100" cy="6858000"/>
          </a:xfrm>
          <a:prstGeom prst="rect">
            <a:avLst/>
          </a:prstGeom>
        </p:spPr>
      </p:pic>
      <p:sp>
        <p:nvSpPr>
          <p:cNvPr id="3" name="矩形 2"/>
          <p:cNvSpPr/>
          <p:nvPr/>
        </p:nvSpPr>
        <p:spPr>
          <a:xfrm>
            <a:off x="838200" y="949517"/>
            <a:ext cx="6096000" cy="5016758"/>
          </a:xfrm>
          <a:prstGeom prst="rect">
            <a:avLst/>
          </a:prstGeom>
        </p:spPr>
        <p:txBody>
          <a:bodyPr>
            <a:spAutoFit/>
          </a:bodyPr>
          <a:lstStyle/>
          <a:p>
            <a:r>
              <a:rPr lang="en-US" altLang="zh-CN" sz="2000">
                <a:solidFill>
                  <a:srgbClr val="000000"/>
                </a:solidFill>
                <a:latin typeface="+mj-lt"/>
              </a:rPr>
              <a:t>The choice of infrastructure architecture is critical to shaping a CDN’s product identity while also defining the value of its offering. The basic building blocks of CDN infrastructures are PoPs (points of presence)—regional data centers responsible for communicating with users in their proximity.</a:t>
            </a:r>
          </a:p>
          <a:p>
            <a:r>
              <a:rPr lang="en-US" altLang="zh-CN" sz="2000">
                <a:solidFill>
                  <a:srgbClr val="000000"/>
                </a:solidFill>
                <a:latin typeface="+mj-lt"/>
              </a:rPr>
              <a:t>Using regional content distribution centers cuts down on round-trip time (RTT), making your website faster and more responsive for all visitors, regardless of their geolocation.</a:t>
            </a:r>
          </a:p>
          <a:p>
            <a:r>
              <a:rPr lang="en-US" altLang="zh-CN" sz="2000">
                <a:solidFill>
                  <a:srgbClr val="000000"/>
                </a:solidFill>
                <a:latin typeface="+mj-lt"/>
              </a:rPr>
              <a:t>Typically, each PoP holds multiple servers and routers responsible for caching, connection optimization and other content delivery features. For </a:t>
            </a:r>
            <a:r>
              <a:rPr lang="en-US" altLang="zh-CN" sz="2000">
                <a:solidFill>
                  <a:srgbClr val="285AE6"/>
                </a:solidFill>
                <a:latin typeface="+mj-lt"/>
                <a:hlinkClick r:id="rId3"/>
              </a:rPr>
              <a:t>CDNs providing security solutions</a:t>
            </a:r>
            <a:r>
              <a:rPr lang="en-US" altLang="zh-CN" sz="2000">
                <a:solidFill>
                  <a:srgbClr val="000000"/>
                </a:solidFill>
                <a:latin typeface="+mj-lt"/>
              </a:rPr>
              <a:t>, PoPs also hold DDoS scrubbing servers and machines responsible for other security-related functions.</a:t>
            </a:r>
            <a:endParaRPr lang="en-US" altLang="zh-CN" sz="2000" i="0">
              <a:solidFill>
                <a:srgbClr val="000000"/>
              </a:solidFill>
              <a:effectLst/>
              <a:latin typeface="+mj-lt"/>
            </a:endParaRPr>
          </a:p>
        </p:txBody>
      </p:sp>
      <p:sp>
        <p:nvSpPr>
          <p:cNvPr id="5" name="标题 4"/>
          <p:cNvSpPr>
            <a:spLocks noGrp="1"/>
          </p:cNvSpPr>
          <p:nvPr>
            <p:ph type="title"/>
          </p:nvPr>
        </p:nvSpPr>
        <p:spPr/>
        <p:txBody>
          <a:bodyPr/>
          <a:lstStyle/>
          <a:p>
            <a:r>
              <a:rPr lang="en-US" altLang="zh-CN" smtClean="0"/>
              <a:t>CDN Architecture</a:t>
            </a:r>
            <a:endParaRPr lang="zh-CN" altLang="en-US"/>
          </a:p>
        </p:txBody>
      </p:sp>
    </p:spTree>
    <p:extLst>
      <p:ext uri="{BB962C8B-B14F-4D97-AF65-F5344CB8AC3E}">
        <p14:creationId xmlns:p14="http://schemas.microsoft.com/office/powerpoint/2010/main" val="131864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CDN Architecture</a:t>
            </a:r>
            <a:endParaRPr lang="zh-CN" altLang="en-US"/>
          </a:p>
        </p:txBody>
      </p:sp>
      <p:pic>
        <p:nvPicPr>
          <p:cNvPr id="3" name="图片 2"/>
          <p:cNvPicPr>
            <a:picLocks noChangeAspect="1"/>
          </p:cNvPicPr>
          <p:nvPr/>
        </p:nvPicPr>
        <p:blipFill>
          <a:blip r:embed="rId2"/>
          <a:stretch>
            <a:fillRect/>
          </a:stretch>
        </p:blipFill>
        <p:spPr>
          <a:xfrm>
            <a:off x="838200" y="1162050"/>
            <a:ext cx="4629150" cy="5219700"/>
          </a:xfrm>
          <a:prstGeom prst="rect">
            <a:avLst/>
          </a:prstGeom>
        </p:spPr>
      </p:pic>
      <p:pic>
        <p:nvPicPr>
          <p:cNvPr id="4" name="图片 3"/>
          <p:cNvPicPr>
            <a:picLocks noChangeAspect="1"/>
          </p:cNvPicPr>
          <p:nvPr/>
        </p:nvPicPr>
        <p:blipFill>
          <a:blip r:embed="rId3"/>
          <a:stretch>
            <a:fillRect/>
          </a:stretch>
        </p:blipFill>
        <p:spPr>
          <a:xfrm>
            <a:off x="7200900" y="1"/>
            <a:ext cx="4991100" cy="6858000"/>
          </a:xfrm>
          <a:prstGeom prst="rect">
            <a:avLst/>
          </a:prstGeom>
        </p:spPr>
      </p:pic>
    </p:spTree>
    <p:extLst>
      <p:ext uri="{BB962C8B-B14F-4D97-AF65-F5344CB8AC3E}">
        <p14:creationId xmlns:p14="http://schemas.microsoft.com/office/powerpoint/2010/main" val="129036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76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475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60400" y="0"/>
            <a:ext cx="10236200" cy="6858000"/>
          </a:xfrm>
          <a:prstGeom prst="rect">
            <a:avLst/>
          </a:prstGeom>
        </p:spPr>
      </p:pic>
    </p:spTree>
    <p:extLst>
      <p:ext uri="{BB962C8B-B14F-4D97-AF65-F5344CB8AC3E}">
        <p14:creationId xmlns:p14="http://schemas.microsoft.com/office/powerpoint/2010/main" val="345980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075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079500"/>
            <a:ext cx="12192000" cy="4508500"/>
          </a:xfrm>
          <a:prstGeom prst="rect">
            <a:avLst/>
          </a:prstGeom>
        </p:spPr>
      </p:pic>
      <p:pic>
        <p:nvPicPr>
          <p:cNvPr id="3" name="图片 2"/>
          <p:cNvPicPr>
            <a:picLocks noChangeAspect="1"/>
          </p:cNvPicPr>
          <p:nvPr/>
        </p:nvPicPr>
        <p:blipFill>
          <a:blip r:embed="rId3"/>
          <a:stretch>
            <a:fillRect/>
          </a:stretch>
        </p:blipFill>
        <p:spPr>
          <a:xfrm>
            <a:off x="1" y="0"/>
            <a:ext cx="12192000" cy="1079500"/>
          </a:xfrm>
          <a:prstGeom prst="rect">
            <a:avLst/>
          </a:prstGeom>
        </p:spPr>
      </p:pic>
    </p:spTree>
    <p:extLst>
      <p:ext uri="{BB962C8B-B14F-4D97-AF65-F5344CB8AC3E}">
        <p14:creationId xmlns:p14="http://schemas.microsoft.com/office/powerpoint/2010/main" val="2088645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7661448" cy="6858000"/>
          </a:xfrm>
          <a:prstGeom prst="rect">
            <a:avLst/>
          </a:prstGeom>
        </p:spPr>
      </p:pic>
    </p:spTree>
    <p:extLst>
      <p:ext uri="{BB962C8B-B14F-4D97-AF65-F5344CB8AC3E}">
        <p14:creationId xmlns:p14="http://schemas.microsoft.com/office/powerpoint/2010/main" val="2140113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7881288" cy="6858000"/>
          </a:xfrm>
          <a:prstGeom prst="rect">
            <a:avLst/>
          </a:prstGeom>
        </p:spPr>
      </p:pic>
    </p:spTree>
    <p:extLst>
      <p:ext uri="{BB962C8B-B14F-4D97-AF65-F5344CB8AC3E}">
        <p14:creationId xmlns:p14="http://schemas.microsoft.com/office/powerpoint/2010/main" val="99629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What is </a:t>
            </a:r>
            <a:r>
              <a:rPr lang="en-US" altLang="zh-CN" smtClean="0"/>
              <a:t>a CDN</a:t>
            </a:r>
            <a:endParaRPr lang="zh-CN" altLang="en-US"/>
          </a:p>
        </p:txBody>
      </p:sp>
      <p:sp>
        <p:nvSpPr>
          <p:cNvPr id="4" name="矩形 3"/>
          <p:cNvSpPr/>
          <p:nvPr/>
        </p:nvSpPr>
        <p:spPr>
          <a:xfrm>
            <a:off x="838199" y="966651"/>
            <a:ext cx="4203701" cy="2308324"/>
          </a:xfrm>
          <a:prstGeom prst="rect">
            <a:avLst/>
          </a:prstGeom>
        </p:spPr>
        <p:txBody>
          <a:bodyPr wrap="square">
            <a:spAutoFit/>
          </a:bodyPr>
          <a:lstStyle/>
          <a:p>
            <a:r>
              <a:rPr lang="en-US" altLang="zh-CN"/>
              <a:t>Content delivery networks (CDN) are the transparent backbone of the Internet in charge of content delivery. Whether we know it or not, every one of us interacts with CDNs on a daily basis; when reading articles on news sites, shopping online, watching YouTube videos or perusing social media feeds.</a:t>
            </a:r>
            <a:endParaRPr lang="zh-CN" altLang="en-US" sz="2000"/>
          </a:p>
        </p:txBody>
      </p:sp>
      <p:pic>
        <p:nvPicPr>
          <p:cNvPr id="3" name="图片 2"/>
          <p:cNvPicPr>
            <a:picLocks noChangeAspect="1"/>
          </p:cNvPicPr>
          <p:nvPr/>
        </p:nvPicPr>
        <p:blipFill>
          <a:blip r:embed="rId2"/>
          <a:stretch>
            <a:fillRect/>
          </a:stretch>
        </p:blipFill>
        <p:spPr>
          <a:xfrm>
            <a:off x="5775872" y="-1"/>
            <a:ext cx="5108028" cy="6858001"/>
          </a:xfrm>
          <a:prstGeom prst="rect">
            <a:avLst/>
          </a:prstGeom>
        </p:spPr>
      </p:pic>
      <p:sp>
        <p:nvSpPr>
          <p:cNvPr id="5" name="矩形 4"/>
          <p:cNvSpPr/>
          <p:nvPr/>
        </p:nvSpPr>
        <p:spPr>
          <a:xfrm>
            <a:off x="838198" y="3274975"/>
            <a:ext cx="4102101" cy="3416320"/>
          </a:xfrm>
          <a:prstGeom prst="rect">
            <a:avLst/>
          </a:prstGeom>
        </p:spPr>
        <p:txBody>
          <a:bodyPr wrap="square">
            <a:spAutoFit/>
          </a:bodyPr>
          <a:lstStyle/>
          <a:p>
            <a:r>
              <a:rPr lang="en-US" altLang="zh-CN"/>
              <a:t>That delay interval is affected by a number of factors, many being specific to a given web page. In all cases however, the delay duration is impacted by the physical distance between you and that website’s hosting </a:t>
            </a:r>
            <a:r>
              <a:rPr lang="en-US" altLang="zh-CN"/>
              <a:t>server</a:t>
            </a:r>
            <a:r>
              <a:rPr lang="en-US" altLang="zh-CN" smtClean="0"/>
              <a:t>.</a:t>
            </a:r>
          </a:p>
          <a:p>
            <a:endParaRPr lang="en-US" altLang="zh-CN"/>
          </a:p>
          <a:p>
            <a:r>
              <a:rPr lang="en-US" altLang="zh-CN"/>
              <a:t>A CDN’s mission is to virtually shorten that physical distance, the goal being to improve site rendering speed and performance.</a:t>
            </a:r>
          </a:p>
        </p:txBody>
      </p:sp>
    </p:spTree>
    <p:extLst>
      <p:ext uri="{BB962C8B-B14F-4D97-AF65-F5344CB8AC3E}">
        <p14:creationId xmlns:p14="http://schemas.microsoft.com/office/powerpoint/2010/main" val="823342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50900" y="0"/>
            <a:ext cx="8534400" cy="6858000"/>
          </a:xfrm>
          <a:prstGeom prst="rect">
            <a:avLst/>
          </a:prstGeom>
        </p:spPr>
      </p:pic>
    </p:spTree>
    <p:extLst>
      <p:ext uri="{BB962C8B-B14F-4D97-AF65-F5344CB8AC3E}">
        <p14:creationId xmlns:p14="http://schemas.microsoft.com/office/powerpoint/2010/main" val="54139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673100"/>
          </a:xfrm>
        </p:spPr>
        <p:txBody>
          <a:bodyPr>
            <a:normAutofit fontScale="90000"/>
          </a:bodyPr>
          <a:lstStyle/>
          <a:p>
            <a:r>
              <a:rPr lang="en-US" altLang="zh-CN"/>
              <a:t>How CDNs Use </a:t>
            </a:r>
            <a:r>
              <a:rPr lang="en-US" altLang="zh-CN"/>
              <a:t>Reverse </a:t>
            </a:r>
            <a:r>
              <a:rPr lang="en-US" altLang="zh-CN" smtClean="0"/>
              <a:t>Proxies</a:t>
            </a:r>
            <a:endParaRPr lang="zh-CN" altLang="en-US"/>
          </a:p>
        </p:txBody>
      </p:sp>
      <p:pic>
        <p:nvPicPr>
          <p:cNvPr id="3" name="图片 2"/>
          <p:cNvPicPr>
            <a:picLocks noChangeAspect="1"/>
          </p:cNvPicPr>
          <p:nvPr/>
        </p:nvPicPr>
        <p:blipFill>
          <a:blip r:embed="rId2"/>
          <a:stretch>
            <a:fillRect/>
          </a:stretch>
        </p:blipFill>
        <p:spPr>
          <a:xfrm>
            <a:off x="838200" y="792162"/>
            <a:ext cx="8415211" cy="6065838"/>
          </a:xfrm>
          <a:prstGeom prst="rect">
            <a:avLst/>
          </a:prstGeom>
        </p:spPr>
      </p:pic>
    </p:spTree>
    <p:extLst>
      <p:ext uri="{BB962C8B-B14F-4D97-AF65-F5344CB8AC3E}">
        <p14:creationId xmlns:p14="http://schemas.microsoft.com/office/powerpoint/2010/main" val="184938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CDN Caching</a:t>
            </a:r>
            <a:endParaRPr lang="zh-CN" altLang="en-US"/>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535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531100" y="228600"/>
            <a:ext cx="3423848" cy="6362700"/>
          </a:xfrm>
          <a:prstGeom prst="rect">
            <a:avLst/>
          </a:prstGeom>
        </p:spPr>
      </p:pic>
      <p:sp>
        <p:nvSpPr>
          <p:cNvPr id="5" name="矩形 4"/>
          <p:cNvSpPr/>
          <p:nvPr/>
        </p:nvSpPr>
        <p:spPr>
          <a:xfrm>
            <a:off x="838200" y="1159639"/>
            <a:ext cx="6096000" cy="3477875"/>
          </a:xfrm>
          <a:prstGeom prst="rect">
            <a:avLst/>
          </a:prstGeom>
        </p:spPr>
        <p:txBody>
          <a:bodyPr>
            <a:spAutoFit/>
          </a:bodyPr>
          <a:lstStyle/>
          <a:p>
            <a:r>
              <a:rPr lang="en-US" altLang="zh-CN" sz="2000">
                <a:solidFill>
                  <a:srgbClr val="000000"/>
                </a:solidFill>
                <a:latin typeface="+mj-lt"/>
              </a:rPr>
              <a:t>Caching is at the heart of </a:t>
            </a:r>
            <a:r>
              <a:rPr lang="en-US" altLang="zh-CN" sz="2000">
                <a:solidFill>
                  <a:srgbClr val="285AE6"/>
                </a:solidFill>
                <a:latin typeface="+mj-lt"/>
                <a:hlinkClick r:id="rId3"/>
              </a:rPr>
              <a:t>content delivery network </a:t>
            </a:r>
            <a:r>
              <a:rPr lang="en-US" altLang="zh-CN" sz="2000">
                <a:solidFill>
                  <a:srgbClr val="000000"/>
                </a:solidFill>
                <a:latin typeface="+mj-lt"/>
              </a:rPr>
              <a:t>(CDN) services. Similar to how browser </a:t>
            </a:r>
            <a:r>
              <a:rPr lang="en-US" altLang="zh-CN" sz="2000">
                <a:solidFill>
                  <a:srgbClr val="285AE6"/>
                </a:solidFill>
                <a:latin typeface="+mj-lt"/>
                <a:hlinkClick r:id="rId4"/>
              </a:rPr>
              <a:t>caching stores files on a hard drive</a:t>
            </a:r>
            <a:r>
              <a:rPr lang="en-US" altLang="zh-CN" sz="2000">
                <a:solidFill>
                  <a:srgbClr val="000000"/>
                </a:solidFill>
                <a:latin typeface="+mj-lt"/>
              </a:rPr>
              <a:t>, where they can be more rapidly accessed, a CDN moves your website content to powerful proxy servers optimized for accelerated content </a:t>
            </a:r>
            <a:r>
              <a:rPr lang="en-US" altLang="zh-CN" sz="2000">
                <a:solidFill>
                  <a:srgbClr val="000000"/>
                </a:solidFill>
                <a:latin typeface="+mj-lt"/>
              </a:rPr>
              <a:t>distribution</a:t>
            </a:r>
            <a:r>
              <a:rPr lang="en-US" altLang="zh-CN" sz="2000" smtClean="0">
                <a:solidFill>
                  <a:srgbClr val="000000"/>
                </a:solidFill>
                <a:latin typeface="+mj-lt"/>
              </a:rPr>
              <a:t>.</a:t>
            </a:r>
          </a:p>
          <a:p>
            <a:endParaRPr lang="en-US" altLang="zh-CN" sz="2000">
              <a:solidFill>
                <a:srgbClr val="000000"/>
              </a:solidFill>
              <a:latin typeface="+mj-lt"/>
            </a:endParaRPr>
          </a:p>
          <a:p>
            <a:r>
              <a:rPr lang="en-US" altLang="zh-CN" sz="2000">
                <a:solidFill>
                  <a:srgbClr val="000000"/>
                </a:solidFill>
                <a:latin typeface="+mj-lt"/>
              </a:rPr>
              <a:t>Caching works by selectively storing website files on a CDN’s cache proxy servers, where they can be quickly accessed by website visitors browsing from a nearby location.</a:t>
            </a:r>
            <a:endParaRPr lang="en-US" altLang="zh-CN" sz="2000" b="0" i="0">
              <a:solidFill>
                <a:srgbClr val="000000"/>
              </a:solidFill>
              <a:effectLst/>
              <a:latin typeface="+mj-lt"/>
            </a:endParaRPr>
          </a:p>
        </p:txBody>
      </p:sp>
      <p:sp>
        <p:nvSpPr>
          <p:cNvPr id="6" name="标题 5"/>
          <p:cNvSpPr>
            <a:spLocks noGrp="1"/>
          </p:cNvSpPr>
          <p:nvPr>
            <p:ph type="title"/>
          </p:nvPr>
        </p:nvSpPr>
        <p:spPr/>
        <p:txBody>
          <a:bodyPr/>
          <a:lstStyle/>
          <a:p>
            <a:r>
              <a:rPr lang="en-US" altLang="zh-CN" smtClean="0"/>
              <a:t>CDN Caching</a:t>
            </a:r>
            <a:endParaRPr lang="zh-CN" altLang="en-US"/>
          </a:p>
        </p:txBody>
      </p:sp>
    </p:spTree>
    <p:extLst>
      <p:ext uri="{BB962C8B-B14F-4D97-AF65-F5344CB8AC3E}">
        <p14:creationId xmlns:p14="http://schemas.microsoft.com/office/powerpoint/2010/main" val="38870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CDN Caching</a:t>
            </a:r>
            <a:endParaRPr lang="zh-CN" altLang="en-US"/>
          </a:p>
        </p:txBody>
      </p:sp>
      <p:pic>
        <p:nvPicPr>
          <p:cNvPr id="3" name="图片 2"/>
          <p:cNvPicPr>
            <a:picLocks noChangeAspect="1"/>
          </p:cNvPicPr>
          <p:nvPr/>
        </p:nvPicPr>
        <p:blipFill>
          <a:blip r:embed="rId2"/>
          <a:stretch>
            <a:fillRect/>
          </a:stretch>
        </p:blipFill>
        <p:spPr>
          <a:xfrm>
            <a:off x="838200" y="966651"/>
            <a:ext cx="4791075" cy="5705475"/>
          </a:xfrm>
          <a:prstGeom prst="rect">
            <a:avLst/>
          </a:prstGeom>
        </p:spPr>
      </p:pic>
      <p:pic>
        <p:nvPicPr>
          <p:cNvPr id="4" name="图片 3"/>
          <p:cNvPicPr>
            <a:picLocks noChangeAspect="1"/>
          </p:cNvPicPr>
          <p:nvPr/>
        </p:nvPicPr>
        <p:blipFill>
          <a:blip r:embed="rId3"/>
          <a:stretch>
            <a:fillRect/>
          </a:stretch>
        </p:blipFill>
        <p:spPr>
          <a:xfrm>
            <a:off x="7531100" y="228600"/>
            <a:ext cx="3423848" cy="6362700"/>
          </a:xfrm>
          <a:prstGeom prst="rect">
            <a:avLst/>
          </a:prstGeom>
        </p:spPr>
      </p:pic>
    </p:spTree>
    <p:extLst>
      <p:ext uri="{BB962C8B-B14F-4D97-AF65-F5344CB8AC3E}">
        <p14:creationId xmlns:p14="http://schemas.microsoft.com/office/powerpoint/2010/main" val="14214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426200"/>
          </a:xfrm>
          <a:prstGeom prst="rect">
            <a:avLst/>
          </a:prstGeom>
        </p:spPr>
      </p:pic>
    </p:spTree>
    <p:extLst>
      <p:ext uri="{BB962C8B-B14F-4D97-AF65-F5344CB8AC3E}">
        <p14:creationId xmlns:p14="http://schemas.microsoft.com/office/powerpoint/2010/main" val="19734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134100"/>
          </a:xfrm>
          <a:prstGeom prst="rect">
            <a:avLst/>
          </a:prstGeom>
        </p:spPr>
      </p:pic>
    </p:spTree>
    <p:extLst>
      <p:ext uri="{BB962C8B-B14F-4D97-AF65-F5344CB8AC3E}">
        <p14:creationId xmlns:p14="http://schemas.microsoft.com/office/powerpoint/2010/main" val="225324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835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527800"/>
          </a:xfrm>
          <a:prstGeom prst="rect">
            <a:avLst/>
          </a:prstGeom>
        </p:spPr>
      </p:pic>
    </p:spTree>
    <p:extLst>
      <p:ext uri="{BB962C8B-B14F-4D97-AF65-F5344CB8AC3E}">
        <p14:creationId xmlns:p14="http://schemas.microsoft.com/office/powerpoint/2010/main" val="3395833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394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11200" y="0"/>
            <a:ext cx="9654466" cy="6858000"/>
          </a:xfrm>
          <a:prstGeom prst="rect">
            <a:avLst/>
          </a:prstGeom>
        </p:spPr>
      </p:pic>
    </p:spTree>
    <p:extLst>
      <p:ext uri="{BB962C8B-B14F-4D97-AF65-F5344CB8AC3E}">
        <p14:creationId xmlns:p14="http://schemas.microsoft.com/office/powerpoint/2010/main" val="1549317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46204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28562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0"/>
            <a:ext cx="8548213" cy="6261100"/>
          </a:xfrm>
          <a:prstGeom prst="rect">
            <a:avLst/>
          </a:prstGeom>
        </p:spPr>
      </p:pic>
    </p:spTree>
    <p:extLst>
      <p:ext uri="{BB962C8B-B14F-4D97-AF65-F5344CB8AC3E}">
        <p14:creationId xmlns:p14="http://schemas.microsoft.com/office/powerpoint/2010/main" val="645299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8880318" cy="6515100"/>
          </a:xfrm>
          <a:prstGeom prst="rect">
            <a:avLst/>
          </a:prstGeom>
        </p:spPr>
      </p:pic>
    </p:spTree>
    <p:extLst>
      <p:ext uri="{BB962C8B-B14F-4D97-AF65-F5344CB8AC3E}">
        <p14:creationId xmlns:p14="http://schemas.microsoft.com/office/powerpoint/2010/main" val="2082900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8200" y="927100"/>
            <a:ext cx="9311962" cy="5930900"/>
          </a:xfrm>
          <a:prstGeom prst="rect">
            <a:avLst/>
          </a:prstGeom>
        </p:spPr>
      </p:pic>
      <p:sp>
        <p:nvSpPr>
          <p:cNvPr id="3" name="标题 2"/>
          <p:cNvSpPr>
            <a:spLocks noGrp="1"/>
          </p:cNvSpPr>
          <p:nvPr>
            <p:ph type="title"/>
          </p:nvPr>
        </p:nvSpPr>
        <p:spPr/>
        <p:txBody>
          <a:bodyPr>
            <a:normAutofit/>
          </a:bodyPr>
          <a:lstStyle/>
          <a:p>
            <a:r>
              <a:rPr lang="en-US" altLang="zh-CN"/>
              <a:t>Browser Caching vs Proxy </a:t>
            </a:r>
            <a:r>
              <a:rPr lang="en-US" altLang="zh-CN"/>
              <a:t>Server </a:t>
            </a:r>
            <a:r>
              <a:rPr lang="en-US" altLang="zh-CN" smtClean="0"/>
              <a:t>Caching</a:t>
            </a:r>
            <a:endParaRPr lang="zh-CN" altLang="en-US"/>
          </a:p>
        </p:txBody>
      </p:sp>
    </p:spTree>
    <p:extLst>
      <p:ext uri="{BB962C8B-B14F-4D97-AF65-F5344CB8AC3E}">
        <p14:creationId xmlns:p14="http://schemas.microsoft.com/office/powerpoint/2010/main" val="1426029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Front End Optimization</a:t>
            </a:r>
            <a:endParaRPr lang="zh-CN" altLang="en-US"/>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090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mtClean="0"/>
              <a:t>Front End Optimization</a:t>
            </a:r>
            <a:endParaRPr lang="zh-CN" altLang="en-US"/>
          </a:p>
        </p:txBody>
      </p:sp>
      <p:pic>
        <p:nvPicPr>
          <p:cNvPr id="6" name="图片 5"/>
          <p:cNvPicPr>
            <a:picLocks noChangeAspect="1"/>
          </p:cNvPicPr>
          <p:nvPr/>
        </p:nvPicPr>
        <p:blipFill>
          <a:blip r:embed="rId2"/>
          <a:stretch>
            <a:fillRect/>
          </a:stretch>
        </p:blipFill>
        <p:spPr>
          <a:xfrm>
            <a:off x="6235700" y="1201737"/>
            <a:ext cx="5814810" cy="4224155"/>
          </a:xfrm>
          <a:prstGeom prst="rect">
            <a:avLst/>
          </a:prstGeom>
        </p:spPr>
      </p:pic>
      <p:pic>
        <p:nvPicPr>
          <p:cNvPr id="10" name="图片 9"/>
          <p:cNvPicPr>
            <a:picLocks noChangeAspect="1"/>
          </p:cNvPicPr>
          <p:nvPr/>
        </p:nvPicPr>
        <p:blipFill>
          <a:blip r:embed="rId3"/>
          <a:stretch>
            <a:fillRect/>
          </a:stretch>
        </p:blipFill>
        <p:spPr>
          <a:xfrm>
            <a:off x="714375" y="1201737"/>
            <a:ext cx="5153025" cy="3916363"/>
          </a:xfrm>
          <a:prstGeom prst="rect">
            <a:avLst/>
          </a:prstGeom>
        </p:spPr>
      </p:pic>
    </p:spTree>
    <p:extLst>
      <p:ext uri="{BB962C8B-B14F-4D97-AF65-F5344CB8AC3E}">
        <p14:creationId xmlns:p14="http://schemas.microsoft.com/office/powerpoint/2010/main" val="3590815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mtClean="0"/>
              <a:t>Front End Optimization</a:t>
            </a:r>
            <a:endParaRPr lang="zh-CN" altLang="en-US"/>
          </a:p>
        </p:txBody>
      </p:sp>
      <p:pic>
        <p:nvPicPr>
          <p:cNvPr id="6" name="图片 5"/>
          <p:cNvPicPr>
            <a:picLocks noChangeAspect="1"/>
          </p:cNvPicPr>
          <p:nvPr/>
        </p:nvPicPr>
        <p:blipFill>
          <a:blip r:embed="rId2"/>
          <a:stretch>
            <a:fillRect/>
          </a:stretch>
        </p:blipFill>
        <p:spPr>
          <a:xfrm>
            <a:off x="5791200" y="1389245"/>
            <a:ext cx="6119610" cy="4224155"/>
          </a:xfrm>
          <a:prstGeom prst="rect">
            <a:avLst/>
          </a:prstGeom>
        </p:spPr>
      </p:pic>
      <p:sp>
        <p:nvSpPr>
          <p:cNvPr id="9" name="矩形 8"/>
          <p:cNvSpPr/>
          <p:nvPr/>
        </p:nvSpPr>
        <p:spPr>
          <a:xfrm>
            <a:off x="838200" y="1389245"/>
            <a:ext cx="4953000" cy="5078313"/>
          </a:xfrm>
          <a:prstGeom prst="rect">
            <a:avLst/>
          </a:prstGeom>
        </p:spPr>
        <p:txBody>
          <a:bodyPr wrap="square">
            <a:spAutoFit/>
          </a:bodyPr>
          <a:lstStyle/>
          <a:p>
            <a:r>
              <a:rPr lang="en-US" altLang="zh-CN">
                <a:solidFill>
                  <a:srgbClr val="000000"/>
                </a:solidFill>
                <a:latin typeface="Inter"/>
              </a:rPr>
              <a:t>During the FEO process, web designers draw a distinction between the perceived and the actual page load time. Perceived load time is considered because of its impact on the overall user experience (UX), while the actual load time is often used as a performance benchmark metric.</a:t>
            </a:r>
          </a:p>
          <a:p>
            <a:endParaRPr lang="en-US" altLang="zh-CN" smtClean="0">
              <a:solidFill>
                <a:srgbClr val="000000"/>
              </a:solidFill>
              <a:latin typeface="Inter"/>
            </a:endParaRPr>
          </a:p>
          <a:p>
            <a:r>
              <a:rPr lang="en-US" altLang="zh-CN" smtClean="0">
                <a:solidFill>
                  <a:srgbClr val="000000"/>
                </a:solidFill>
                <a:latin typeface="Inter"/>
              </a:rPr>
              <a:t>Content </a:t>
            </a:r>
            <a:r>
              <a:rPr lang="en-US" altLang="zh-CN">
                <a:solidFill>
                  <a:srgbClr val="000000"/>
                </a:solidFill>
                <a:latin typeface="Inter"/>
              </a:rPr>
              <a:t>delivery networks (CDNs) play an important role in the FEO process of front end optimization, as they are commonly used to streamline many of the more time-demanding optimization tasks. For example, a typical CDN offers auto-file compression and auto-minification features, freeing you from having to manually tinker with individual website resources.</a:t>
            </a:r>
            <a:endParaRPr lang="en-US" altLang="zh-CN" b="0" i="0">
              <a:solidFill>
                <a:srgbClr val="000000"/>
              </a:solidFill>
              <a:effectLst/>
              <a:latin typeface="Inter"/>
            </a:endParaRPr>
          </a:p>
        </p:txBody>
      </p:sp>
    </p:spTree>
    <p:extLst>
      <p:ext uri="{BB962C8B-B14F-4D97-AF65-F5344CB8AC3E}">
        <p14:creationId xmlns:p14="http://schemas.microsoft.com/office/powerpoint/2010/main" val="924418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0"/>
            <a:ext cx="12192000" cy="5715000"/>
          </a:xfrm>
          <a:prstGeom prst="rect">
            <a:avLst/>
          </a:prstGeom>
        </p:spPr>
      </p:pic>
    </p:spTree>
    <p:extLst>
      <p:ext uri="{BB962C8B-B14F-4D97-AF65-F5344CB8AC3E}">
        <p14:creationId xmlns:p14="http://schemas.microsoft.com/office/powerpoint/2010/main" val="3787657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84162"/>
            <a:ext cx="11925300" cy="5062538"/>
          </a:xfrm>
          <a:prstGeom prst="rect">
            <a:avLst/>
          </a:prstGeom>
        </p:spPr>
      </p:pic>
    </p:spTree>
    <p:extLst>
      <p:ext uri="{BB962C8B-B14F-4D97-AF65-F5344CB8AC3E}">
        <p14:creationId xmlns:p14="http://schemas.microsoft.com/office/powerpoint/2010/main" val="2244244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55662" y="0"/>
            <a:ext cx="9240838" cy="6854410"/>
          </a:xfrm>
          <a:prstGeom prst="rect">
            <a:avLst/>
          </a:prstGeom>
        </p:spPr>
      </p:pic>
    </p:spTree>
    <p:extLst>
      <p:ext uri="{BB962C8B-B14F-4D97-AF65-F5344CB8AC3E}">
        <p14:creationId xmlns:p14="http://schemas.microsoft.com/office/powerpoint/2010/main" val="1437592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5905500"/>
          </a:xfrm>
          <a:prstGeom prst="rect">
            <a:avLst/>
          </a:prstGeom>
        </p:spPr>
      </p:pic>
    </p:spTree>
    <p:extLst>
      <p:ext uri="{BB962C8B-B14F-4D97-AF65-F5344CB8AC3E}">
        <p14:creationId xmlns:p14="http://schemas.microsoft.com/office/powerpoint/2010/main" val="2583401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661150" y="104775"/>
            <a:ext cx="5149850" cy="6753225"/>
          </a:xfrm>
          <a:prstGeom prst="rect">
            <a:avLst/>
          </a:prstGeom>
        </p:spPr>
      </p:pic>
      <p:pic>
        <p:nvPicPr>
          <p:cNvPr id="3" name="图片 2"/>
          <p:cNvPicPr>
            <a:picLocks noChangeAspect="1"/>
          </p:cNvPicPr>
          <p:nvPr/>
        </p:nvPicPr>
        <p:blipFill>
          <a:blip r:embed="rId3"/>
          <a:stretch>
            <a:fillRect/>
          </a:stretch>
        </p:blipFill>
        <p:spPr>
          <a:xfrm>
            <a:off x="319087" y="287337"/>
            <a:ext cx="6346943" cy="5580063"/>
          </a:xfrm>
          <a:prstGeom prst="rect">
            <a:avLst/>
          </a:prstGeom>
        </p:spPr>
      </p:pic>
    </p:spTree>
    <p:extLst>
      <p:ext uri="{BB962C8B-B14F-4D97-AF65-F5344CB8AC3E}">
        <p14:creationId xmlns:p14="http://schemas.microsoft.com/office/powerpoint/2010/main" val="352029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661150" y="104775"/>
            <a:ext cx="5149850" cy="6753225"/>
          </a:xfrm>
          <a:prstGeom prst="rect">
            <a:avLst/>
          </a:prstGeom>
        </p:spPr>
      </p:pic>
      <p:pic>
        <p:nvPicPr>
          <p:cNvPr id="4" name="图片 3"/>
          <p:cNvPicPr>
            <a:picLocks noChangeAspect="1"/>
          </p:cNvPicPr>
          <p:nvPr/>
        </p:nvPicPr>
        <p:blipFill>
          <a:blip r:embed="rId3"/>
          <a:stretch>
            <a:fillRect/>
          </a:stretch>
        </p:blipFill>
        <p:spPr>
          <a:xfrm>
            <a:off x="531812" y="104775"/>
            <a:ext cx="5500688" cy="6441743"/>
          </a:xfrm>
          <a:prstGeom prst="rect">
            <a:avLst/>
          </a:prstGeom>
        </p:spPr>
      </p:pic>
    </p:spTree>
    <p:extLst>
      <p:ext uri="{BB962C8B-B14F-4D97-AF65-F5344CB8AC3E}">
        <p14:creationId xmlns:p14="http://schemas.microsoft.com/office/powerpoint/2010/main" val="2827372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731000"/>
          </a:xfrm>
          <a:prstGeom prst="rect">
            <a:avLst/>
          </a:prstGeom>
        </p:spPr>
      </p:pic>
    </p:spTree>
    <p:extLst>
      <p:ext uri="{BB962C8B-B14F-4D97-AF65-F5344CB8AC3E}">
        <p14:creationId xmlns:p14="http://schemas.microsoft.com/office/powerpoint/2010/main" val="141174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33143" y="698500"/>
            <a:ext cx="5385794" cy="4260850"/>
          </a:xfrm>
          <a:prstGeom prst="rect">
            <a:avLst/>
          </a:prstGeom>
        </p:spPr>
      </p:pic>
      <p:pic>
        <p:nvPicPr>
          <p:cNvPr id="3" name="图片 2"/>
          <p:cNvPicPr>
            <a:picLocks noChangeAspect="1"/>
          </p:cNvPicPr>
          <p:nvPr/>
        </p:nvPicPr>
        <p:blipFill>
          <a:blip r:embed="rId3"/>
          <a:stretch>
            <a:fillRect/>
          </a:stretch>
        </p:blipFill>
        <p:spPr>
          <a:xfrm>
            <a:off x="257175" y="301625"/>
            <a:ext cx="5886450" cy="4657725"/>
          </a:xfrm>
          <a:prstGeom prst="rect">
            <a:avLst/>
          </a:prstGeom>
        </p:spPr>
      </p:pic>
    </p:spTree>
    <p:extLst>
      <p:ext uri="{BB962C8B-B14F-4D97-AF65-F5344CB8AC3E}">
        <p14:creationId xmlns:p14="http://schemas.microsoft.com/office/powerpoint/2010/main" val="270528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33143" y="698500"/>
            <a:ext cx="5385794" cy="4260850"/>
          </a:xfrm>
          <a:prstGeom prst="rect">
            <a:avLst/>
          </a:prstGeom>
        </p:spPr>
      </p:pic>
      <p:pic>
        <p:nvPicPr>
          <p:cNvPr id="4" name="图片 3"/>
          <p:cNvPicPr>
            <a:picLocks noChangeAspect="1"/>
          </p:cNvPicPr>
          <p:nvPr/>
        </p:nvPicPr>
        <p:blipFill>
          <a:blip r:embed="rId3"/>
          <a:stretch>
            <a:fillRect/>
          </a:stretch>
        </p:blipFill>
        <p:spPr>
          <a:xfrm>
            <a:off x="444500" y="290512"/>
            <a:ext cx="5664200" cy="6086731"/>
          </a:xfrm>
          <a:prstGeom prst="rect">
            <a:avLst/>
          </a:prstGeom>
        </p:spPr>
      </p:pic>
    </p:spTree>
    <p:extLst>
      <p:ext uri="{BB962C8B-B14F-4D97-AF65-F5344CB8AC3E}">
        <p14:creationId xmlns:p14="http://schemas.microsoft.com/office/powerpoint/2010/main" val="356323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249758" cy="3879850"/>
          </a:xfrm>
          <a:prstGeom prst="rect">
            <a:avLst/>
          </a:prstGeom>
        </p:spPr>
      </p:pic>
      <p:pic>
        <p:nvPicPr>
          <p:cNvPr id="3" name="图片 2"/>
          <p:cNvPicPr>
            <a:picLocks noChangeAspect="1"/>
          </p:cNvPicPr>
          <p:nvPr/>
        </p:nvPicPr>
        <p:blipFill>
          <a:blip r:embed="rId3"/>
          <a:stretch>
            <a:fillRect/>
          </a:stretch>
        </p:blipFill>
        <p:spPr>
          <a:xfrm>
            <a:off x="6165850" y="234950"/>
            <a:ext cx="5924550" cy="5610225"/>
          </a:xfrm>
          <a:prstGeom prst="rect">
            <a:avLst/>
          </a:prstGeom>
        </p:spPr>
      </p:pic>
    </p:spTree>
    <p:extLst>
      <p:ext uri="{BB962C8B-B14F-4D97-AF65-F5344CB8AC3E}">
        <p14:creationId xmlns:p14="http://schemas.microsoft.com/office/powerpoint/2010/main" val="733991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165850" y="234950"/>
            <a:ext cx="5924550" cy="5610225"/>
          </a:xfrm>
          <a:prstGeom prst="rect">
            <a:avLst/>
          </a:prstGeom>
        </p:spPr>
      </p:pic>
      <p:pic>
        <p:nvPicPr>
          <p:cNvPr id="4" name="图片 3"/>
          <p:cNvPicPr>
            <a:picLocks noChangeAspect="1"/>
          </p:cNvPicPr>
          <p:nvPr/>
        </p:nvPicPr>
        <p:blipFill>
          <a:blip r:embed="rId3"/>
          <a:stretch>
            <a:fillRect/>
          </a:stretch>
        </p:blipFill>
        <p:spPr>
          <a:xfrm>
            <a:off x="438150" y="234950"/>
            <a:ext cx="5588626" cy="5149850"/>
          </a:xfrm>
          <a:prstGeom prst="rect">
            <a:avLst/>
          </a:prstGeom>
        </p:spPr>
      </p:pic>
    </p:spTree>
    <p:extLst>
      <p:ext uri="{BB962C8B-B14F-4D97-AF65-F5344CB8AC3E}">
        <p14:creationId xmlns:p14="http://schemas.microsoft.com/office/powerpoint/2010/main" val="3505144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8587" y="0"/>
            <a:ext cx="6353862" cy="6527800"/>
          </a:xfrm>
          <a:prstGeom prst="rect">
            <a:avLst/>
          </a:prstGeom>
        </p:spPr>
      </p:pic>
      <p:pic>
        <p:nvPicPr>
          <p:cNvPr id="3" name="图片 2"/>
          <p:cNvPicPr>
            <a:picLocks noChangeAspect="1"/>
          </p:cNvPicPr>
          <p:nvPr/>
        </p:nvPicPr>
        <p:blipFill>
          <a:blip r:embed="rId3"/>
          <a:stretch>
            <a:fillRect/>
          </a:stretch>
        </p:blipFill>
        <p:spPr>
          <a:xfrm>
            <a:off x="7093524" y="152399"/>
            <a:ext cx="4272976" cy="6577332"/>
          </a:xfrm>
          <a:prstGeom prst="rect">
            <a:avLst/>
          </a:prstGeom>
        </p:spPr>
      </p:pic>
    </p:spTree>
    <p:extLst>
      <p:ext uri="{BB962C8B-B14F-4D97-AF65-F5344CB8AC3E}">
        <p14:creationId xmlns:p14="http://schemas.microsoft.com/office/powerpoint/2010/main" val="3473548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5321300" cy="6917690"/>
          </a:xfrm>
          <a:prstGeom prst="rect">
            <a:avLst/>
          </a:prstGeom>
        </p:spPr>
      </p:pic>
      <p:pic>
        <p:nvPicPr>
          <p:cNvPr id="3" name="图片 2"/>
          <p:cNvPicPr>
            <a:picLocks noChangeAspect="1"/>
          </p:cNvPicPr>
          <p:nvPr/>
        </p:nvPicPr>
        <p:blipFill>
          <a:blip r:embed="rId3"/>
          <a:stretch>
            <a:fillRect/>
          </a:stretch>
        </p:blipFill>
        <p:spPr>
          <a:xfrm>
            <a:off x="5168900" y="0"/>
            <a:ext cx="6864338" cy="4465955"/>
          </a:xfrm>
          <a:prstGeom prst="rect">
            <a:avLst/>
          </a:prstGeom>
        </p:spPr>
      </p:pic>
    </p:spTree>
    <p:extLst>
      <p:ext uri="{BB962C8B-B14F-4D97-AF65-F5344CB8AC3E}">
        <p14:creationId xmlns:p14="http://schemas.microsoft.com/office/powerpoint/2010/main" val="337828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0" y="0"/>
            <a:ext cx="12222163" cy="6858000"/>
          </a:xfrm>
          <a:prstGeom prst="rect">
            <a:avLst/>
          </a:prstGeom>
        </p:spPr>
      </p:pic>
    </p:spTree>
    <p:extLst>
      <p:ext uri="{BB962C8B-B14F-4D97-AF65-F5344CB8AC3E}">
        <p14:creationId xmlns:p14="http://schemas.microsoft.com/office/powerpoint/2010/main" val="2557769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1287" y="0"/>
            <a:ext cx="6498404" cy="5588000"/>
          </a:xfrm>
          <a:prstGeom prst="rect">
            <a:avLst/>
          </a:prstGeom>
        </p:spPr>
      </p:pic>
      <p:pic>
        <p:nvPicPr>
          <p:cNvPr id="3" name="图片 2"/>
          <p:cNvPicPr>
            <a:picLocks noChangeAspect="1"/>
          </p:cNvPicPr>
          <p:nvPr/>
        </p:nvPicPr>
        <p:blipFill>
          <a:blip r:embed="rId3"/>
          <a:stretch>
            <a:fillRect/>
          </a:stretch>
        </p:blipFill>
        <p:spPr>
          <a:xfrm>
            <a:off x="6924675" y="1435100"/>
            <a:ext cx="5116846" cy="2717800"/>
          </a:xfrm>
          <a:prstGeom prst="rect">
            <a:avLst/>
          </a:prstGeom>
        </p:spPr>
      </p:pic>
    </p:spTree>
    <p:extLst>
      <p:ext uri="{BB962C8B-B14F-4D97-AF65-F5344CB8AC3E}">
        <p14:creationId xmlns:p14="http://schemas.microsoft.com/office/powerpoint/2010/main" val="759847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CDN and SSL/TLS</a:t>
            </a:r>
            <a:endParaRPr lang="zh-CN" altLang="en-US"/>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3201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5905499" cy="6829700"/>
          </a:xfrm>
          <a:prstGeom prst="rect">
            <a:avLst/>
          </a:prstGeom>
        </p:spPr>
      </p:pic>
      <p:pic>
        <p:nvPicPr>
          <p:cNvPr id="3" name="图片 2"/>
          <p:cNvPicPr>
            <a:picLocks noChangeAspect="1"/>
          </p:cNvPicPr>
          <p:nvPr/>
        </p:nvPicPr>
        <p:blipFill>
          <a:blip r:embed="rId3"/>
          <a:stretch>
            <a:fillRect/>
          </a:stretch>
        </p:blipFill>
        <p:spPr>
          <a:xfrm>
            <a:off x="6159500" y="684350"/>
            <a:ext cx="5943600" cy="5791200"/>
          </a:xfrm>
          <a:prstGeom prst="rect">
            <a:avLst/>
          </a:prstGeom>
        </p:spPr>
      </p:pic>
    </p:spTree>
    <p:extLst>
      <p:ext uri="{BB962C8B-B14F-4D97-AF65-F5344CB8AC3E}">
        <p14:creationId xmlns:p14="http://schemas.microsoft.com/office/powerpoint/2010/main" val="212898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845175" y="341312"/>
            <a:ext cx="6191250" cy="6276975"/>
          </a:xfrm>
          <a:prstGeom prst="rect">
            <a:avLst/>
          </a:prstGeom>
        </p:spPr>
      </p:pic>
      <p:pic>
        <p:nvPicPr>
          <p:cNvPr id="3" name="图片 2"/>
          <p:cNvPicPr>
            <a:picLocks noChangeAspect="1"/>
          </p:cNvPicPr>
          <p:nvPr/>
        </p:nvPicPr>
        <p:blipFill>
          <a:blip r:embed="rId3"/>
          <a:stretch>
            <a:fillRect/>
          </a:stretch>
        </p:blipFill>
        <p:spPr>
          <a:xfrm>
            <a:off x="-3175" y="0"/>
            <a:ext cx="5848350" cy="5438775"/>
          </a:xfrm>
          <a:prstGeom prst="rect">
            <a:avLst/>
          </a:prstGeom>
        </p:spPr>
      </p:pic>
    </p:spTree>
    <p:extLst>
      <p:ext uri="{BB962C8B-B14F-4D97-AF65-F5344CB8AC3E}">
        <p14:creationId xmlns:p14="http://schemas.microsoft.com/office/powerpoint/2010/main" val="726229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845175" y="341312"/>
            <a:ext cx="6191250" cy="6276975"/>
          </a:xfrm>
          <a:prstGeom prst="rect">
            <a:avLst/>
          </a:prstGeom>
        </p:spPr>
      </p:pic>
      <p:pic>
        <p:nvPicPr>
          <p:cNvPr id="4" name="图片 3"/>
          <p:cNvPicPr>
            <a:picLocks noChangeAspect="1"/>
          </p:cNvPicPr>
          <p:nvPr/>
        </p:nvPicPr>
        <p:blipFill>
          <a:blip r:embed="rId3"/>
          <a:stretch>
            <a:fillRect/>
          </a:stretch>
        </p:blipFill>
        <p:spPr>
          <a:xfrm>
            <a:off x="0" y="573087"/>
            <a:ext cx="5848350" cy="5076825"/>
          </a:xfrm>
          <a:prstGeom prst="rect">
            <a:avLst/>
          </a:prstGeom>
        </p:spPr>
      </p:pic>
    </p:spTree>
    <p:extLst>
      <p:ext uri="{BB962C8B-B14F-4D97-AF65-F5344CB8AC3E}">
        <p14:creationId xmlns:p14="http://schemas.microsoft.com/office/powerpoint/2010/main" val="967257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301676" cy="6464300"/>
          </a:xfrm>
          <a:prstGeom prst="rect">
            <a:avLst/>
          </a:prstGeom>
        </p:spPr>
      </p:pic>
      <p:pic>
        <p:nvPicPr>
          <p:cNvPr id="3" name="图片 2"/>
          <p:cNvPicPr>
            <a:picLocks noChangeAspect="1"/>
          </p:cNvPicPr>
          <p:nvPr/>
        </p:nvPicPr>
        <p:blipFill>
          <a:blip r:embed="rId3"/>
          <a:stretch>
            <a:fillRect/>
          </a:stretch>
        </p:blipFill>
        <p:spPr>
          <a:xfrm>
            <a:off x="6200775" y="203200"/>
            <a:ext cx="5991225" cy="6057900"/>
          </a:xfrm>
          <a:prstGeom prst="rect">
            <a:avLst/>
          </a:prstGeom>
        </p:spPr>
      </p:pic>
    </p:spTree>
    <p:extLst>
      <p:ext uri="{BB962C8B-B14F-4D97-AF65-F5344CB8AC3E}">
        <p14:creationId xmlns:p14="http://schemas.microsoft.com/office/powerpoint/2010/main" val="237823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350000"/>
          </a:xfrm>
          <a:prstGeom prst="rect">
            <a:avLst/>
          </a:prstGeom>
        </p:spPr>
      </p:pic>
    </p:spTree>
    <p:extLst>
      <p:ext uri="{BB962C8B-B14F-4D97-AF65-F5344CB8AC3E}">
        <p14:creationId xmlns:p14="http://schemas.microsoft.com/office/powerpoint/2010/main" val="3401783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5524500" cy="3667125"/>
          </a:xfrm>
          <a:prstGeom prst="rect">
            <a:avLst/>
          </a:prstGeom>
        </p:spPr>
      </p:pic>
      <p:pic>
        <p:nvPicPr>
          <p:cNvPr id="3" name="图片 2"/>
          <p:cNvPicPr>
            <a:picLocks noChangeAspect="1"/>
          </p:cNvPicPr>
          <p:nvPr/>
        </p:nvPicPr>
        <p:blipFill>
          <a:blip r:embed="rId3"/>
          <a:stretch>
            <a:fillRect/>
          </a:stretch>
        </p:blipFill>
        <p:spPr>
          <a:xfrm>
            <a:off x="5819776" y="0"/>
            <a:ext cx="6319562" cy="6858000"/>
          </a:xfrm>
          <a:prstGeom prst="rect">
            <a:avLst/>
          </a:prstGeom>
        </p:spPr>
      </p:pic>
    </p:spTree>
    <p:extLst>
      <p:ext uri="{BB962C8B-B14F-4D97-AF65-F5344CB8AC3E}">
        <p14:creationId xmlns:p14="http://schemas.microsoft.com/office/powerpoint/2010/main" val="1583726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5524500" cy="3667125"/>
          </a:xfrm>
          <a:prstGeom prst="rect">
            <a:avLst/>
          </a:prstGeom>
        </p:spPr>
      </p:pic>
      <p:pic>
        <p:nvPicPr>
          <p:cNvPr id="4" name="图片 3"/>
          <p:cNvPicPr>
            <a:picLocks noChangeAspect="1"/>
          </p:cNvPicPr>
          <p:nvPr/>
        </p:nvPicPr>
        <p:blipFill>
          <a:blip r:embed="rId3"/>
          <a:stretch>
            <a:fillRect/>
          </a:stretch>
        </p:blipFill>
        <p:spPr>
          <a:xfrm>
            <a:off x="5734050" y="0"/>
            <a:ext cx="6457950" cy="6731000"/>
          </a:xfrm>
          <a:prstGeom prst="rect">
            <a:avLst/>
          </a:prstGeom>
        </p:spPr>
      </p:pic>
      <p:pic>
        <p:nvPicPr>
          <p:cNvPr id="5" name="图片 4"/>
          <p:cNvPicPr>
            <a:picLocks noChangeAspect="1"/>
          </p:cNvPicPr>
          <p:nvPr/>
        </p:nvPicPr>
        <p:blipFill>
          <a:blip r:embed="rId4"/>
          <a:stretch>
            <a:fillRect/>
          </a:stretch>
        </p:blipFill>
        <p:spPr>
          <a:xfrm>
            <a:off x="0" y="3883025"/>
            <a:ext cx="5734050" cy="2847975"/>
          </a:xfrm>
          <a:prstGeom prst="rect">
            <a:avLst/>
          </a:prstGeom>
        </p:spPr>
      </p:pic>
    </p:spTree>
    <p:extLst>
      <p:ext uri="{BB962C8B-B14F-4D97-AF65-F5344CB8AC3E}">
        <p14:creationId xmlns:p14="http://schemas.microsoft.com/office/powerpoint/2010/main" val="1118510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85025" y="163512"/>
            <a:ext cx="4778375" cy="3382541"/>
          </a:xfrm>
          <a:prstGeom prst="rect">
            <a:avLst/>
          </a:prstGeom>
        </p:spPr>
      </p:pic>
      <p:pic>
        <p:nvPicPr>
          <p:cNvPr id="3" name="图片 2"/>
          <p:cNvPicPr>
            <a:picLocks noChangeAspect="1"/>
          </p:cNvPicPr>
          <p:nvPr/>
        </p:nvPicPr>
        <p:blipFill>
          <a:blip r:embed="rId3"/>
          <a:stretch>
            <a:fillRect/>
          </a:stretch>
        </p:blipFill>
        <p:spPr>
          <a:xfrm>
            <a:off x="7185025" y="3675807"/>
            <a:ext cx="4778375" cy="3016564"/>
          </a:xfrm>
          <a:prstGeom prst="rect">
            <a:avLst/>
          </a:prstGeom>
        </p:spPr>
      </p:pic>
      <p:pic>
        <p:nvPicPr>
          <p:cNvPr id="4" name="图片 3"/>
          <p:cNvPicPr>
            <a:picLocks noChangeAspect="1"/>
          </p:cNvPicPr>
          <p:nvPr/>
        </p:nvPicPr>
        <p:blipFill>
          <a:blip r:embed="rId4"/>
          <a:stretch>
            <a:fillRect/>
          </a:stretch>
        </p:blipFill>
        <p:spPr>
          <a:xfrm>
            <a:off x="190500" y="0"/>
            <a:ext cx="6010275" cy="6791325"/>
          </a:xfrm>
          <a:prstGeom prst="rect">
            <a:avLst/>
          </a:prstGeom>
        </p:spPr>
      </p:pic>
    </p:spTree>
    <p:extLst>
      <p:ext uri="{BB962C8B-B14F-4D97-AF65-F5344CB8AC3E}">
        <p14:creationId xmlns:p14="http://schemas.microsoft.com/office/powerpoint/2010/main" val="231429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405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7025" y="493712"/>
            <a:ext cx="5924550" cy="5514975"/>
          </a:xfrm>
          <a:prstGeom prst="rect">
            <a:avLst/>
          </a:prstGeom>
        </p:spPr>
      </p:pic>
      <p:pic>
        <p:nvPicPr>
          <p:cNvPr id="3" name="图片 2"/>
          <p:cNvPicPr>
            <a:picLocks noChangeAspect="1"/>
          </p:cNvPicPr>
          <p:nvPr/>
        </p:nvPicPr>
        <p:blipFill>
          <a:blip r:embed="rId3"/>
          <a:stretch>
            <a:fillRect/>
          </a:stretch>
        </p:blipFill>
        <p:spPr>
          <a:xfrm>
            <a:off x="7185025" y="163512"/>
            <a:ext cx="4778375" cy="3382541"/>
          </a:xfrm>
          <a:prstGeom prst="rect">
            <a:avLst/>
          </a:prstGeom>
        </p:spPr>
      </p:pic>
      <p:pic>
        <p:nvPicPr>
          <p:cNvPr id="4" name="图片 3"/>
          <p:cNvPicPr>
            <a:picLocks noChangeAspect="1"/>
          </p:cNvPicPr>
          <p:nvPr/>
        </p:nvPicPr>
        <p:blipFill>
          <a:blip r:embed="rId4"/>
          <a:stretch>
            <a:fillRect/>
          </a:stretch>
        </p:blipFill>
        <p:spPr>
          <a:xfrm>
            <a:off x="7185025" y="3675807"/>
            <a:ext cx="4778375" cy="3016564"/>
          </a:xfrm>
          <a:prstGeom prst="rect">
            <a:avLst/>
          </a:prstGeom>
        </p:spPr>
      </p:pic>
    </p:spTree>
    <p:extLst>
      <p:ext uri="{BB962C8B-B14F-4D97-AF65-F5344CB8AC3E}">
        <p14:creationId xmlns:p14="http://schemas.microsoft.com/office/powerpoint/2010/main" val="715288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54962" y="0"/>
            <a:ext cx="3602038" cy="6662265"/>
          </a:xfrm>
          <a:prstGeom prst="rect">
            <a:avLst/>
          </a:prstGeom>
        </p:spPr>
      </p:pic>
      <p:pic>
        <p:nvPicPr>
          <p:cNvPr id="3" name="图片 2"/>
          <p:cNvPicPr>
            <a:picLocks noChangeAspect="1"/>
          </p:cNvPicPr>
          <p:nvPr/>
        </p:nvPicPr>
        <p:blipFill>
          <a:blip r:embed="rId3"/>
          <a:stretch>
            <a:fillRect/>
          </a:stretch>
        </p:blipFill>
        <p:spPr>
          <a:xfrm>
            <a:off x="203199" y="0"/>
            <a:ext cx="5983751" cy="6858000"/>
          </a:xfrm>
          <a:prstGeom prst="rect">
            <a:avLst/>
          </a:prstGeom>
        </p:spPr>
      </p:pic>
    </p:spTree>
    <p:extLst>
      <p:ext uri="{BB962C8B-B14F-4D97-AF65-F5344CB8AC3E}">
        <p14:creationId xmlns:p14="http://schemas.microsoft.com/office/powerpoint/2010/main" val="4046984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4740275"/>
          </a:xfrm>
          <a:prstGeom prst="rect">
            <a:avLst/>
          </a:prstGeom>
        </p:spPr>
      </p:pic>
    </p:spTree>
    <p:extLst>
      <p:ext uri="{BB962C8B-B14F-4D97-AF65-F5344CB8AC3E}">
        <p14:creationId xmlns:p14="http://schemas.microsoft.com/office/powerpoint/2010/main" val="633060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Route Optimization</a:t>
            </a:r>
            <a:endParaRPr lang="zh-CN" altLang="en-US"/>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439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4864100" cy="6879227"/>
          </a:xfrm>
          <a:prstGeom prst="rect">
            <a:avLst/>
          </a:prstGeom>
        </p:spPr>
      </p:pic>
      <p:pic>
        <p:nvPicPr>
          <p:cNvPr id="6" name="图片 5"/>
          <p:cNvPicPr>
            <a:picLocks noChangeAspect="1"/>
          </p:cNvPicPr>
          <p:nvPr/>
        </p:nvPicPr>
        <p:blipFill>
          <a:blip r:embed="rId3"/>
          <a:stretch>
            <a:fillRect/>
          </a:stretch>
        </p:blipFill>
        <p:spPr>
          <a:xfrm>
            <a:off x="6226174" y="0"/>
            <a:ext cx="4822825" cy="6574790"/>
          </a:xfrm>
          <a:prstGeom prst="rect">
            <a:avLst/>
          </a:prstGeom>
        </p:spPr>
      </p:pic>
    </p:spTree>
    <p:extLst>
      <p:ext uri="{BB962C8B-B14F-4D97-AF65-F5344CB8AC3E}">
        <p14:creationId xmlns:p14="http://schemas.microsoft.com/office/powerpoint/2010/main" val="1662245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5867400"/>
          </a:xfrm>
          <a:prstGeom prst="rect">
            <a:avLst/>
          </a:prstGeom>
        </p:spPr>
      </p:pic>
    </p:spTree>
    <p:extLst>
      <p:ext uri="{BB962C8B-B14F-4D97-AF65-F5344CB8AC3E}">
        <p14:creationId xmlns:p14="http://schemas.microsoft.com/office/powerpoint/2010/main" val="1817030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454522" cy="5575300"/>
          </a:xfrm>
          <a:prstGeom prst="rect">
            <a:avLst/>
          </a:prstGeom>
        </p:spPr>
      </p:pic>
      <p:pic>
        <p:nvPicPr>
          <p:cNvPr id="3" name="图片 2"/>
          <p:cNvPicPr>
            <a:picLocks noChangeAspect="1"/>
          </p:cNvPicPr>
          <p:nvPr/>
        </p:nvPicPr>
        <p:blipFill>
          <a:blip r:embed="rId3"/>
          <a:stretch>
            <a:fillRect/>
          </a:stretch>
        </p:blipFill>
        <p:spPr>
          <a:xfrm>
            <a:off x="6454522" y="1976437"/>
            <a:ext cx="5680113" cy="2798763"/>
          </a:xfrm>
          <a:prstGeom prst="rect">
            <a:avLst/>
          </a:prstGeom>
        </p:spPr>
      </p:pic>
    </p:spTree>
    <p:extLst>
      <p:ext uri="{BB962C8B-B14F-4D97-AF65-F5344CB8AC3E}">
        <p14:creationId xmlns:p14="http://schemas.microsoft.com/office/powerpoint/2010/main" val="95756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6604000" cy="6857999"/>
          </a:xfrm>
          <a:prstGeom prst="rect">
            <a:avLst/>
          </a:prstGeom>
        </p:spPr>
      </p:pic>
      <p:pic>
        <p:nvPicPr>
          <p:cNvPr id="3" name="图片 2"/>
          <p:cNvPicPr>
            <a:picLocks noChangeAspect="1"/>
          </p:cNvPicPr>
          <p:nvPr/>
        </p:nvPicPr>
        <p:blipFill>
          <a:blip r:embed="rId3"/>
          <a:stretch>
            <a:fillRect/>
          </a:stretch>
        </p:blipFill>
        <p:spPr>
          <a:xfrm>
            <a:off x="7670800" y="1"/>
            <a:ext cx="3136900" cy="6860658"/>
          </a:xfrm>
          <a:prstGeom prst="rect">
            <a:avLst/>
          </a:prstGeom>
        </p:spPr>
      </p:pic>
    </p:spTree>
    <p:extLst>
      <p:ext uri="{BB962C8B-B14F-4D97-AF65-F5344CB8AC3E}">
        <p14:creationId xmlns:p14="http://schemas.microsoft.com/office/powerpoint/2010/main" val="391418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12100" y="-2658"/>
            <a:ext cx="3136900" cy="6860658"/>
          </a:xfrm>
          <a:prstGeom prst="rect">
            <a:avLst/>
          </a:prstGeom>
        </p:spPr>
      </p:pic>
      <p:pic>
        <p:nvPicPr>
          <p:cNvPr id="4" name="图片 3"/>
          <p:cNvPicPr>
            <a:picLocks noChangeAspect="1"/>
          </p:cNvPicPr>
          <p:nvPr/>
        </p:nvPicPr>
        <p:blipFill>
          <a:blip r:embed="rId3"/>
          <a:stretch>
            <a:fillRect/>
          </a:stretch>
        </p:blipFill>
        <p:spPr>
          <a:xfrm>
            <a:off x="349250" y="452437"/>
            <a:ext cx="7412034" cy="4081463"/>
          </a:xfrm>
          <a:prstGeom prst="rect">
            <a:avLst/>
          </a:prstGeom>
        </p:spPr>
      </p:pic>
    </p:spTree>
    <p:extLst>
      <p:ext uri="{BB962C8B-B14F-4D97-AF65-F5344CB8AC3E}">
        <p14:creationId xmlns:p14="http://schemas.microsoft.com/office/powerpoint/2010/main" val="1482538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527764" cy="3873500"/>
          </a:xfrm>
          <a:prstGeom prst="rect">
            <a:avLst/>
          </a:prstGeom>
        </p:spPr>
      </p:pic>
      <p:pic>
        <p:nvPicPr>
          <p:cNvPr id="3" name="图片 2"/>
          <p:cNvPicPr>
            <a:picLocks noChangeAspect="1"/>
          </p:cNvPicPr>
          <p:nvPr/>
        </p:nvPicPr>
        <p:blipFill>
          <a:blip r:embed="rId3"/>
          <a:stretch>
            <a:fillRect/>
          </a:stretch>
        </p:blipFill>
        <p:spPr>
          <a:xfrm>
            <a:off x="3831936" y="3873500"/>
            <a:ext cx="7398328" cy="2260600"/>
          </a:xfrm>
          <a:prstGeom prst="rect">
            <a:avLst/>
          </a:prstGeom>
        </p:spPr>
      </p:pic>
    </p:spTree>
    <p:extLst>
      <p:ext uri="{BB962C8B-B14F-4D97-AF65-F5344CB8AC3E}">
        <p14:creationId xmlns:p14="http://schemas.microsoft.com/office/powerpoint/2010/main" val="349209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37672"/>
          </a:xfrm>
          <a:prstGeom prst="rect">
            <a:avLst/>
          </a:prstGeom>
        </p:spPr>
      </p:pic>
    </p:spTree>
    <p:extLst>
      <p:ext uri="{BB962C8B-B14F-4D97-AF65-F5344CB8AC3E}">
        <p14:creationId xmlns:p14="http://schemas.microsoft.com/office/powerpoint/2010/main" val="314806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6489700" cy="6887267"/>
          </a:xfrm>
          <a:prstGeom prst="rect">
            <a:avLst/>
          </a:prstGeom>
        </p:spPr>
      </p:pic>
      <p:pic>
        <p:nvPicPr>
          <p:cNvPr id="3" name="图片 2"/>
          <p:cNvPicPr>
            <a:picLocks noChangeAspect="1"/>
          </p:cNvPicPr>
          <p:nvPr/>
        </p:nvPicPr>
        <p:blipFill>
          <a:blip r:embed="rId3"/>
          <a:stretch>
            <a:fillRect/>
          </a:stretch>
        </p:blipFill>
        <p:spPr>
          <a:xfrm>
            <a:off x="6392862" y="0"/>
            <a:ext cx="5814962" cy="3543300"/>
          </a:xfrm>
          <a:prstGeom prst="rect">
            <a:avLst/>
          </a:prstGeom>
        </p:spPr>
      </p:pic>
    </p:spTree>
    <p:extLst>
      <p:ext uri="{BB962C8B-B14F-4D97-AF65-F5344CB8AC3E}">
        <p14:creationId xmlns:p14="http://schemas.microsoft.com/office/powerpoint/2010/main" val="1754373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t>结束</a:t>
            </a:r>
            <a:endParaRPr lang="zh-CN" altLang="en-US"/>
          </a:p>
        </p:txBody>
      </p:sp>
      <p:sp>
        <p:nvSpPr>
          <p:cNvPr id="5" name="副标题 4"/>
          <p:cNvSpPr>
            <a:spLocks noGrp="1"/>
          </p:cNvSpPr>
          <p:nvPr>
            <p:ph type="subTitle" idx="1"/>
          </p:nvPr>
        </p:nvSpPr>
        <p:spPr/>
        <p:txBody>
          <a:bodyPr>
            <a:normAutofit/>
          </a:bodyPr>
          <a:lstStyle/>
          <a:p>
            <a:r>
              <a:rPr lang="zh-CN" altLang="en-US" sz="3200" smtClean="0"/>
              <a:t>网络存储技术</a:t>
            </a:r>
            <a:endParaRPr lang="zh-CN" altLang="en-US" sz="3200"/>
          </a:p>
        </p:txBody>
      </p:sp>
    </p:spTree>
    <p:extLst>
      <p:ext uri="{BB962C8B-B14F-4D97-AF65-F5344CB8AC3E}">
        <p14:creationId xmlns:p14="http://schemas.microsoft.com/office/powerpoint/2010/main" val="2065644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664437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641871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6092</TotalTime>
  <Words>385</Words>
  <Application>Microsoft Office PowerPoint</Application>
  <PresentationFormat>宽屏</PresentationFormat>
  <Paragraphs>31</Paragraphs>
  <Slides>71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71</vt:i4>
      </vt:variant>
    </vt:vector>
  </HeadingPairs>
  <TitlesOfParts>
    <vt:vector size="76" baseType="lpstr">
      <vt:lpstr>Inter</vt:lpstr>
      <vt:lpstr>等线</vt:lpstr>
      <vt:lpstr>等线 Light</vt:lpstr>
      <vt:lpstr>Arial</vt:lpstr>
      <vt:lpstr>Office 主题​​</vt:lpstr>
      <vt:lpstr>CDN Content Delivery Network 内容分发网络</vt:lpstr>
      <vt:lpstr>What is a CDN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CDN Architecture</vt:lpstr>
      <vt:lpstr>CDN Architecture</vt:lpstr>
      <vt:lpstr>CDN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CDNs Use Reverse Proxies</vt:lpstr>
      <vt:lpstr>CDN Caching</vt:lpstr>
      <vt:lpstr>CDN Caching</vt:lpstr>
      <vt:lpstr>CDN Caching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Browser Caching vs Proxy Server Caching</vt:lpstr>
      <vt:lpstr>Front End Optimization</vt:lpstr>
      <vt:lpstr>Front End Optimization</vt:lpstr>
      <vt:lpstr>Front End Optimization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CDN and SSL/TLS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Route Optimization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RAID技术</dc:title>
  <dc:creator>pirenjie</dc:creator>
  <cp:lastModifiedBy>皮人杰 PIRENJIE</cp:lastModifiedBy>
  <cp:revision>565</cp:revision>
  <dcterms:created xsi:type="dcterms:W3CDTF">2020-09-24T12:40:36Z</dcterms:created>
  <dcterms:modified xsi:type="dcterms:W3CDTF">2021-12-21T02:38:30Z</dcterms:modified>
</cp:coreProperties>
</file>